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434" r:id="rId2"/>
    <p:sldId id="386" r:id="rId3"/>
    <p:sldId id="487" r:id="rId4"/>
    <p:sldId id="488" r:id="rId5"/>
    <p:sldId id="330" r:id="rId6"/>
    <p:sldId id="334" r:id="rId7"/>
    <p:sldId id="333" r:id="rId8"/>
    <p:sldId id="337" r:id="rId9"/>
    <p:sldId id="341" r:id="rId10"/>
    <p:sldId id="342" r:id="rId11"/>
    <p:sldId id="344" r:id="rId12"/>
    <p:sldId id="351" r:id="rId13"/>
    <p:sldId id="347" r:id="rId14"/>
    <p:sldId id="349" r:id="rId15"/>
    <p:sldId id="363" r:id="rId16"/>
    <p:sldId id="421" r:id="rId17"/>
    <p:sldId id="420" r:id="rId18"/>
    <p:sldId id="422" r:id="rId19"/>
    <p:sldId id="423" r:id="rId20"/>
    <p:sldId id="425" r:id="rId21"/>
    <p:sldId id="426" r:id="rId22"/>
    <p:sldId id="389" r:id="rId23"/>
    <p:sldId id="371" r:id="rId24"/>
    <p:sldId id="372" r:id="rId25"/>
    <p:sldId id="373" r:id="rId26"/>
    <p:sldId id="376" r:id="rId27"/>
    <p:sldId id="377" r:id="rId28"/>
    <p:sldId id="378" r:id="rId29"/>
    <p:sldId id="446" r:id="rId30"/>
    <p:sldId id="435" r:id="rId31"/>
    <p:sldId id="441" r:id="rId32"/>
    <p:sldId id="436" r:id="rId33"/>
    <p:sldId id="460" r:id="rId34"/>
    <p:sldId id="461" r:id="rId35"/>
    <p:sldId id="462" r:id="rId36"/>
    <p:sldId id="485" r:id="rId37"/>
    <p:sldId id="486" r:id="rId38"/>
    <p:sldId id="456" r:id="rId39"/>
    <p:sldId id="459" r:id="rId40"/>
    <p:sldId id="465" r:id="rId41"/>
    <p:sldId id="466" r:id="rId42"/>
    <p:sldId id="467" r:id="rId43"/>
    <p:sldId id="468" r:id="rId44"/>
    <p:sldId id="469" r:id="rId45"/>
    <p:sldId id="470" r:id="rId46"/>
    <p:sldId id="471" r:id="rId47"/>
    <p:sldId id="472" r:id="rId48"/>
    <p:sldId id="473" r:id="rId49"/>
    <p:sldId id="474" r:id="rId50"/>
    <p:sldId id="475" r:id="rId51"/>
    <p:sldId id="476" r:id="rId52"/>
    <p:sldId id="477" r:id="rId53"/>
    <p:sldId id="478" r:id="rId54"/>
    <p:sldId id="479" r:id="rId55"/>
    <p:sldId id="480" r:id="rId56"/>
    <p:sldId id="481" r:id="rId57"/>
    <p:sldId id="482" r:id="rId58"/>
    <p:sldId id="484" r:id="rId59"/>
    <p:sldId id="483" r:id="rId60"/>
    <p:sldId id="407" r:id="rId61"/>
    <p:sldId id="408" r:id="rId62"/>
    <p:sldId id="489" r:id="rId6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FF5050"/>
    <a:srgbClr val="003399"/>
    <a:srgbClr val="FF9999"/>
    <a:srgbClr val="F17D09"/>
    <a:srgbClr val="F57F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8041D-B754-47E7-9A5D-2792118733B6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4910B-973F-4041-81A7-A9DA44993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2715B-C0EF-46D0-AA0C-958BBC6EF411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F38D5-BD75-4A4B-9D41-B15DD4187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0029-F340-41A8-87F2-21CD04BD98AF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11FB-32A9-4919-89B6-9C20B2493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403A-8A7E-4251-BBB2-B30072610598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1BCE0-971F-4E46-9AF7-E014EE0F9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41E60-C00D-45CA-8A4B-FD1569F23692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CD35-8A58-4856-8EED-C5B849AD5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46E3-C018-4FC6-8CEB-C155A182E357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00EC1-DD54-4454-8A5C-728AC78DF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579CF-785E-432E-94C3-F6ED1B53F9AD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0052A-7009-4104-8027-B74AFB338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6C6B-6725-4BE5-96B6-AA62DB43331F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A1299-20EE-4599-B377-A83B05CBB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0FF76-20F5-42A2-8768-CC1FBA9F0230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DB30-D4F4-47E8-8E7A-E86A85C81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D7AB-22F9-4F92-B082-6F4B43ABCE11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51FB1-A4F0-450A-964A-47F99FE2F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C96D4-79BC-468F-9E9A-38566732E018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8DE68-8F55-46A3-AC31-C89A58120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B3906A-42A0-4951-B4AF-5DBD1625EECF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BEB2B7-FF77-4295-B658-5E0E35FB4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newacropol.ru/pub/DoneNA/Tozhe_Ruzvelt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kalitva.ru/uploads/posts/2009-09/1252307104_reagan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jig.ru/rossia/128.jp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rambler.ru/news/images/news/2007/05/02/1178090637_70698.jp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1306496957704.jpg"/>
          <p:cNvPicPr>
            <a:picLocks noChangeAspect="1"/>
          </p:cNvPicPr>
          <p:nvPr/>
        </p:nvPicPr>
        <p:blipFill>
          <a:blip r:embed="rId2" cstate="print"/>
          <a:srcRect r="15271"/>
          <a:stretch>
            <a:fillRect/>
          </a:stretch>
        </p:blipFill>
        <p:spPr bwMode="auto">
          <a:xfrm>
            <a:off x="0" y="0"/>
            <a:ext cx="93218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 rot="-435049">
            <a:off x="850900" y="881063"/>
            <a:ext cx="6518275" cy="191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7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chno"/>
              </a:rPr>
              <a:t>У тебя есть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chno"/>
              </a:rPr>
              <a:t>голос!</a:t>
            </a:r>
          </a:p>
        </p:txBody>
      </p:sp>
      <p:pic>
        <p:nvPicPr>
          <p:cNvPr id="6" name="Рисунок 5" descr="C:\Documents and Settings\RU\Рабочий стол\девушка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05" t="3500" r="1860"/>
          <a:stretch>
            <a:fillRect/>
          </a:stretch>
        </p:blipFill>
        <p:spPr bwMode="auto">
          <a:xfrm>
            <a:off x="2267744" y="692696"/>
            <a:ext cx="578647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26657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42852"/>
            <a:ext cx="6643702" cy="516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785813" y="5429250"/>
            <a:ext cx="77152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33CC"/>
                </a:solidFill>
                <a:latin typeface="Calibri" pitchFamily="34" charset="0"/>
              </a:rPr>
              <a:t>Надев белую одежду, кандидат показывал тем самым, что его совесть чиста и безупречна</a:t>
            </a:r>
            <a:endParaRPr lang="ru-RU" sz="2800">
              <a:solidFill>
                <a:srgbClr val="33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642938" y="571500"/>
            <a:ext cx="79295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3333CC"/>
                </a:solidFill>
                <a:latin typeface="Calibri" pitchFamily="34" charset="0"/>
              </a:rPr>
              <a:t>	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Как называлась форма древнерусской демократии, которая стала «прародителем» современных выборов и референдумов, особо развитая и дольше всего просуществовавшая в Новгородской и Псковской республиках Древней Руси? </a:t>
            </a:r>
          </a:p>
          <a:p>
            <a:pPr algn="just"/>
            <a:endParaRPr lang="ru-RU" sz="2800">
              <a:solidFill>
                <a:srgbClr val="3333CC"/>
              </a:solidFill>
              <a:latin typeface="Calibri" pitchFamily="34" charset="0"/>
            </a:endParaRPr>
          </a:p>
          <a:p>
            <a:pPr algn="just"/>
            <a:endParaRPr lang="ru-RU" sz="280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857250" y="3786188"/>
            <a:ext cx="650081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hlinkClick r:id="rId2" action="ppaction://hlinksldjump"/>
              </a:rPr>
              <a:t>Вече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hlinkClick r:id="rId3" action="ppaction://hlinksldjump"/>
              </a:rPr>
              <a:t>Совет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hlinkClick r:id="rId3" action="ppaction://hlinksldjump"/>
              </a:rPr>
              <a:t>Дума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вече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80645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07950" y="4724400"/>
            <a:ext cx="88566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3333CC"/>
                </a:solidFill>
                <a:latin typeface="Calibri" pitchFamily="34" charset="0"/>
              </a:rPr>
              <a:t>Новгородское вече. Княжеский суд</a:t>
            </a:r>
          </a:p>
          <a:p>
            <a:pPr algn="ctr"/>
            <a:endParaRPr lang="ru-RU" sz="2800" b="1">
              <a:solidFill>
                <a:srgbClr val="3333CC"/>
              </a:solidFill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	</a:t>
            </a:r>
            <a:r>
              <a:rPr lang="ru-RU" sz="2400">
                <a:solidFill>
                  <a:srgbClr val="3333CC"/>
                </a:solidFill>
                <a:latin typeface="Calibri" pitchFamily="34" charset="0"/>
              </a:rPr>
              <a:t>Вече - собрание на Руси в 10 – нач. 16 вв. Решало вопросы войны и мира, призывало и изгоняло князей, принимало законы, заключало договоры с другими  землями и т.д.</a:t>
            </a:r>
            <a:endParaRPr lang="ru-RU" sz="2400" b="1">
              <a:solidFill>
                <a:srgbClr val="33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857250" y="928688"/>
            <a:ext cx="7500938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3333CC"/>
                </a:solidFill>
                <a:latin typeface="Calibri" pitchFamily="34" charset="0"/>
              </a:rPr>
              <a:t>	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Кто правил на Руси  в ХIУ – ХУII веках вместе с  князьями и брал на себя правление в период Смуты?</a:t>
            </a:r>
          </a:p>
          <a:p>
            <a:endParaRPr lang="ru-RU" sz="2800">
              <a:solidFill>
                <a:srgbClr val="3333CC"/>
              </a:solidFill>
              <a:latin typeface="Calibri" pitchFamily="34" charset="0"/>
            </a:endParaRPr>
          </a:p>
          <a:p>
            <a:endParaRPr lang="ru-RU" sz="2800">
              <a:solidFill>
                <a:srgbClr val="3333CC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hlinkClick r:id="rId2" action="ppaction://hlinksldjump"/>
              </a:rPr>
              <a:t>Государственный Совет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ru-RU" sz="3600" b="1">
                <a:solidFill>
                  <a:srgbClr val="3333CC"/>
                </a:solidFill>
                <a:latin typeface="Calibri" pitchFamily="34" charset="0"/>
                <a:hlinkClick r:id="rId2" action="ppaction://hlinksldjump"/>
              </a:rPr>
              <a:t>Совет опричнины</a:t>
            </a:r>
            <a:endParaRPr lang="ru-RU" sz="3600" b="1">
              <a:solidFill>
                <a:srgbClr val="3333CC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>
                <a:solidFill>
                  <a:srgbClr val="3333CC"/>
                </a:solidFill>
                <a:latin typeface="Calibri" pitchFamily="34" charset="0"/>
              </a:rPr>
              <a:t>   </a:t>
            </a:r>
            <a:r>
              <a:rPr lang="ru-RU" sz="3600" b="1">
                <a:solidFill>
                  <a:srgbClr val="3333CC"/>
                </a:solidFill>
                <a:latin typeface="Calibri" pitchFamily="34" charset="0"/>
                <a:hlinkClick r:id="rId3" action="ppaction://hlinksldjump"/>
              </a:rPr>
              <a:t>Боярская дума</a:t>
            </a:r>
            <a:endParaRPr lang="ru-RU" sz="3600" b="1">
              <a:solidFill>
                <a:srgbClr val="33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Боярская Дум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42875"/>
            <a:ext cx="58959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357188" y="3903663"/>
            <a:ext cx="8429625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Calibri" pitchFamily="34" charset="0"/>
              </a:rPr>
              <a:t>	</a:t>
            </a:r>
            <a:r>
              <a:rPr lang="ru-RU" sz="2400" b="1">
                <a:solidFill>
                  <a:srgbClr val="3333CC"/>
                </a:solidFill>
                <a:latin typeface="Calibri" pitchFamily="34" charset="0"/>
              </a:rPr>
              <a:t>Боярская дума</a:t>
            </a:r>
            <a:r>
              <a:rPr lang="ru-RU" sz="2400">
                <a:solidFill>
                  <a:srgbClr val="3333CC"/>
                </a:solidFill>
                <a:latin typeface="Calibri" pitchFamily="34" charset="0"/>
              </a:rPr>
              <a:t> — это высший совет, состоявший из представителей феодальной аристократии. Деятельность боярской думы носила законосовещательный характер. </a:t>
            </a:r>
          </a:p>
          <a:p>
            <a:pPr algn="just"/>
            <a:r>
              <a:rPr lang="ru-RU" sz="2400">
                <a:solidFill>
                  <a:srgbClr val="3333CC"/>
                </a:solidFill>
                <a:latin typeface="Calibri" pitchFamily="34" charset="0"/>
              </a:rPr>
              <a:t>	Во времена Смуты фактически всё управление государством осуществляла группировка из 7 наиболее влиятельных членов Боярской думы.  Это боярское правление получило у современников название «семибоярщины». 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1306496957704.jpg"/>
          <p:cNvPicPr>
            <a:picLocks noChangeAspect="1"/>
          </p:cNvPicPr>
          <p:nvPr/>
        </p:nvPicPr>
        <p:blipFill>
          <a:blip r:embed="rId2" cstate="print">
            <a:lum bright="66000"/>
          </a:blip>
          <a:srcRect r="15271"/>
          <a:stretch>
            <a:fillRect/>
          </a:stretch>
        </p:blipFill>
        <p:spPr bwMode="auto">
          <a:xfrm>
            <a:off x="0" y="0"/>
            <a:ext cx="93218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622425" y="476250"/>
            <a:ext cx="58769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342900" algn="ctr"/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Страница 2 </a:t>
            </a:r>
          </a:p>
          <a:p>
            <a:pPr indent="-342900" algn="ctr"/>
            <a:r>
              <a:rPr lang="ru-RU" sz="5400" b="1">
                <a:solidFill>
                  <a:srgbClr val="3333CC"/>
                </a:solidFill>
                <a:latin typeface="Calibri" pitchFamily="34" charset="0"/>
              </a:rPr>
              <a:t>Азбука избирателя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2924175"/>
            <a:ext cx="85693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«Неосведомленность одного избирателя в демократическом обществе наносит ущерб безопасности всех»</a:t>
            </a:r>
          </a:p>
          <a:p>
            <a:pPr algn="r"/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 i="1">
                <a:solidFill>
                  <a:srgbClr val="FF0000"/>
                </a:solidFill>
                <a:latin typeface="Calibri" pitchFamily="34" charset="0"/>
              </a:rPr>
              <a:t>Джон Кеннеди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042988" y="333375"/>
            <a:ext cx="698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3333CC"/>
                </a:solidFill>
                <a:latin typeface="Calibri" pitchFamily="34" charset="0"/>
              </a:rPr>
              <a:t>Политические афоризмы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1557338"/>
          <a:ext cx="8568952" cy="47930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/>
                <a:gridCol w="4392488"/>
              </a:tblGrid>
              <a:tr h="2855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ТАМ, ГДЕ,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рабство, выборы, заканчиваются, начинается, ежегодные</a:t>
                      </a:r>
                    </a:p>
                    <a:p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3200" b="1" kern="12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800" b="1" kern="1200" dirty="0" smtClean="0">
                          <a:solidFill>
                            <a:srgbClr val="7030A0"/>
                          </a:solidFill>
                        </a:rPr>
                        <a:t>ПУТЕМ ГОЛОСОВАНИЯ</a:t>
                      </a:r>
                      <a:r>
                        <a:rPr lang="ru-RU" sz="2800" kern="1200" dirty="0" smtClean="0">
                          <a:solidFill>
                            <a:srgbClr val="7030A0"/>
                          </a:solidFill>
                        </a:rPr>
                        <a:t>,  </a:t>
                      </a:r>
                      <a:r>
                        <a:rPr lang="ru-RU" sz="3200" kern="1200" dirty="0" smtClean="0">
                          <a:solidFill>
                            <a:srgbClr val="7030A0"/>
                          </a:solidFill>
                        </a:rPr>
                        <a:t>но, можно,  правителем, не, стать, сапожником </a:t>
                      </a:r>
                      <a:endParaRPr lang="ru-RU" sz="32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97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Пули, бюллетень, сильнее, избирательный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Переправе, не, на, меняют, коней</a:t>
                      </a:r>
                    </a:p>
                    <a:p>
                      <a:pPr marL="0" algn="l" defTabSz="914400" rtl="0" eaLnBrk="1" latinLnBrk="0" hangingPunct="1"/>
                      <a:endParaRPr lang="ru-RU" sz="32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71550" y="0"/>
            <a:ext cx="698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3333CC"/>
                </a:solidFill>
                <a:latin typeface="Calibri" pitchFamily="34" charset="0"/>
              </a:rPr>
              <a:t>Политические афоризмы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692150"/>
          <a:ext cx="8568952" cy="4812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/>
                <a:gridCol w="4392488"/>
              </a:tblGrid>
              <a:tr h="2931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ТАМ, ГДЕ,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рабство, выборы, заканчиваются, начинается, ежегодные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3200" b="1" kern="12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800" b="1" kern="1200" dirty="0" smtClean="0">
                          <a:solidFill>
                            <a:srgbClr val="7030A0"/>
                          </a:solidFill>
                        </a:rPr>
                        <a:t>ПУТЕМ ГОЛОСОВАНИЯ</a:t>
                      </a:r>
                      <a:r>
                        <a:rPr lang="ru-RU" sz="2800" kern="1200" dirty="0" smtClean="0">
                          <a:solidFill>
                            <a:srgbClr val="7030A0"/>
                          </a:solidFill>
                        </a:rPr>
                        <a:t>,  </a:t>
                      </a:r>
                      <a:r>
                        <a:rPr lang="ru-RU" sz="3200" kern="1200" dirty="0" smtClean="0">
                          <a:solidFill>
                            <a:srgbClr val="7030A0"/>
                          </a:solidFill>
                        </a:rPr>
                        <a:t>но, можно,  правителем, не, стать, сапожником </a:t>
                      </a:r>
                      <a:endParaRPr lang="ru-RU" sz="32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56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Пули, бюллетень, сильнее, избирательный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Переправе, не, на, меняют, коней</a:t>
                      </a:r>
                    </a:p>
                    <a:p>
                      <a:pPr marL="0" algn="l" defTabSz="914400" rtl="0" eaLnBrk="1" latinLnBrk="0" hangingPunct="1"/>
                      <a:endParaRPr lang="ru-RU" sz="32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в конец 4">
            <a:hlinkClick r:id="rId2" action="ppaction://hlinksldjump" highlightClick="1"/>
          </p:cNvPr>
          <p:cNvSpPr/>
          <p:nvPr/>
        </p:nvSpPr>
        <p:spPr>
          <a:xfrm>
            <a:off x="3563938" y="2997200"/>
            <a:ext cx="571500" cy="35718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в конец 5">
            <a:hlinkClick r:id="rId3" action="ppaction://hlinksldjump" highlightClick="1"/>
          </p:cNvPr>
          <p:cNvSpPr/>
          <p:nvPr/>
        </p:nvSpPr>
        <p:spPr>
          <a:xfrm>
            <a:off x="7885113" y="3068638"/>
            <a:ext cx="571500" cy="35718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в конец 6">
            <a:hlinkClick r:id="rId4" action="ppaction://hlinksldjump" highlightClick="1"/>
          </p:cNvPr>
          <p:cNvSpPr/>
          <p:nvPr/>
        </p:nvSpPr>
        <p:spPr>
          <a:xfrm>
            <a:off x="3635375" y="5013325"/>
            <a:ext cx="571500" cy="35718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в конец 7">
            <a:hlinkClick r:id="rId5" action="ppaction://hlinksldjump" highlightClick="1"/>
          </p:cNvPr>
          <p:cNvSpPr/>
          <p:nvPr/>
        </p:nvSpPr>
        <p:spPr>
          <a:xfrm>
            <a:off x="8101013" y="5013325"/>
            <a:ext cx="571500" cy="35718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>
            <a:hlinkClick r:id="rId6" action="ppaction://hlinksldjump"/>
          </p:cNvPr>
          <p:cNvSpPr/>
          <p:nvPr/>
        </p:nvSpPr>
        <p:spPr>
          <a:xfrm>
            <a:off x="7092950" y="6092825"/>
            <a:ext cx="1655763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1052513"/>
          <a:ext cx="8136904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8452"/>
                <a:gridCol w="4068452"/>
              </a:tblGrid>
              <a:tr h="3168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ТАМ, ГДЕ,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рабство, выборы, заканчиваются, начинается, ежегодные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ТАМ, ГДЕ ЗАКАНЧИВАЮТСЯ ЕЖЕГОДНЫЕ ВЫБОРЫ, НАЧИНАЕТСЯ РАБСТВО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(Джон Адамс, второй президент США 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1143000" y="6000750"/>
            <a:ext cx="857250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1052513"/>
          <a:ext cx="8136904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8452"/>
                <a:gridCol w="4068452"/>
              </a:tblGrid>
              <a:tr h="3168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Пули, бюллетень, сильнее, избирательный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ИЗБИРАТЕЛЬНЫЙ БЮЛЛЕТЕНЬ  СИЛЬНЕЕ ПУЛИ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(Авраам Линкольн)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1143000" y="6000750"/>
            <a:ext cx="857250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file317206_ad71f4979a104586f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571500"/>
            <a:ext cx="62865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 rot="-700975">
            <a:off x="-149225" y="555625"/>
            <a:ext cx="60007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pPr algn="ctr"/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Из истории выборов</a:t>
            </a:r>
          </a:p>
          <a:p>
            <a:pPr algn="ctr"/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ru-RU" sz="3200" b="1">
                <a:solidFill>
                  <a:srgbClr val="3333CC"/>
                </a:solidFill>
                <a:latin typeface="Calibri" pitchFamily="34" charset="0"/>
              </a:rPr>
              <a:t>Викторина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1052513"/>
          <a:ext cx="8136904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8452"/>
                <a:gridCol w="4068452"/>
              </a:tblGrid>
              <a:tr h="3168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</a:rPr>
                        <a:t>ПУТЕМ ГОЛОСОВАНИЯ</a:t>
                      </a:r>
                      <a:r>
                        <a:rPr lang="ru-RU" sz="2400" kern="1200" dirty="0" smtClean="0">
                          <a:solidFill>
                            <a:srgbClr val="7030A0"/>
                          </a:solidFill>
                        </a:rPr>
                        <a:t>,  </a:t>
                      </a:r>
                      <a:r>
                        <a:rPr lang="ru-RU" sz="2800" kern="1200" dirty="0" smtClean="0">
                          <a:solidFill>
                            <a:srgbClr val="7030A0"/>
                          </a:solidFill>
                        </a:rPr>
                        <a:t>но, можно,  правителем, не, стать, сапожником </a:t>
                      </a:r>
                      <a:endParaRPr lang="ru-RU" sz="2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ПУТЕМ ГОЛОСОВАНИЯ МОЖНО СТАТЬ ПРАВИТЕЛЕМ, НО НЕ САПОЖНИКОМ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400" i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Кароль</a:t>
                      </a:r>
                      <a:r>
                        <a:rPr lang="ru-RU" sz="2400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i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Бунш</a:t>
                      </a:r>
                      <a:r>
                        <a:rPr lang="ru-RU" sz="2400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пол. писатель)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1143000" y="6000750"/>
            <a:ext cx="857250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1052513"/>
          <a:ext cx="8136904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4536504"/>
              </a:tblGrid>
              <a:tr h="3168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Переправе, не, на, меняют, коней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КОНЕЙ НА ПЕРЕПРАВЕ НЕ МЕНЯЮТ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(Авраам Линкольн, </a:t>
                      </a:r>
                      <a:r>
                        <a:rPr lang="ru-RU" sz="2400" i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амер</a:t>
                      </a:r>
                      <a:r>
                        <a:rPr lang="ru-RU" sz="2400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400" i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гос</a:t>
                      </a:r>
                      <a:r>
                        <a:rPr lang="ru-RU" sz="2400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. деятель)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1143000" y="6000750"/>
            <a:ext cx="857250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тературные геро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644650"/>
            <a:ext cx="6011862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rot="-597858">
            <a:off x="328613" y="79375"/>
            <a:ext cx="51181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Литературные герои -  избиратели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3357563"/>
            <a:ext cx="23320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3333CC"/>
                </a:solidFill>
                <a:latin typeface="Calibri" pitchFamily="34" charset="0"/>
              </a:rPr>
              <a:t>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r75.jpg"/>
          <p:cNvPicPr>
            <a:picLocks noChangeAspect="1"/>
          </p:cNvPicPr>
          <p:nvPr/>
        </p:nvPicPr>
        <p:blipFill>
          <a:blip r:embed="rId2" cstate="print"/>
          <a:srcRect l="19049" t="3801" r="36927" b="1701"/>
          <a:stretch>
            <a:fillRect/>
          </a:stretch>
        </p:blipFill>
        <p:spPr>
          <a:xfrm>
            <a:off x="214282" y="642918"/>
            <a:ext cx="324114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3670300" y="1000125"/>
            <a:ext cx="54737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Ситуация тут не простая – </a:t>
            </a:r>
          </a:p>
          <a:p>
            <a:pPr>
              <a:lnSpc>
                <a:spcPct val="150000"/>
              </a:lnSpc>
            </a:pP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Дворянка приказала столбовая,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Чтобы взял старик её паспорт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И один шагал на участок.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Ничего сама сделать не хочет,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Издевается лишь и хохочет.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Он давно привык с нею мучиться…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0000FF"/>
                </a:solidFill>
                <a:latin typeface="Calibri" pitchFamily="34" charset="0"/>
              </a:rPr>
              <a:t>А сегодня, скажите, что получится?</a:t>
            </a:r>
          </a:p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ичи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4508" y="1357298"/>
            <a:ext cx="3169492" cy="4766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285750" y="428625"/>
            <a:ext cx="62484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Неужто Чичиков? Да он.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Ах, душка, его лицо, его глаза и уши,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Не появлялся в городе давно.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Он мертвые скупал в деревне души.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Взял бюллетень, в кабину прошагал </a:t>
            </a:r>
          </a:p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Походкой чинною, как будто генерал.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Кандидаты в президенты приглянулись оба,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И он без всякой зависти и злобы,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Решив, что никого не обесславил,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Напротив каждого по крестику поставил.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Раскланялись ему со всех сторон…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Да вот не знал, что зря старался он.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0000FF"/>
                </a:solidFill>
                <a:latin typeface="Calibri" pitchFamily="34" charset="0"/>
              </a:rPr>
              <a:t>А вы ответьте мне, а почему?</a:t>
            </a:r>
            <a:r>
              <a:rPr lang="ru-RU" sz="24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000FF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0000FF"/>
                </a:solidFill>
                <a:latin typeface="Calibri" pitchFamily="34" charset="0"/>
              </a:rPr>
              <a:t>Что надо было объяснить ему?</a:t>
            </a:r>
            <a:endParaRPr lang="ru-RU" sz="2400" b="1">
              <a:solidFill>
                <a:srgbClr val="0000FF"/>
              </a:solidFill>
              <a:latin typeface="Calibri" pitchFamily="34" charset="0"/>
            </a:endParaRPr>
          </a:p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dogheart10157492nx2.jpg"/>
          <p:cNvPicPr>
            <a:picLocks noChangeAspect="1"/>
          </p:cNvPicPr>
          <p:nvPr/>
        </p:nvPicPr>
        <p:blipFill>
          <a:blip r:embed="rId2" cstate="print"/>
          <a:srcRect l="26562" r="8333"/>
          <a:stretch>
            <a:fillRect/>
          </a:stretch>
        </p:blipFill>
        <p:spPr>
          <a:xfrm>
            <a:off x="5572100" y="285728"/>
            <a:ext cx="35719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285750" y="395288"/>
            <a:ext cx="614362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Наш Полиграф – не доктор и не граф,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И не кончал он университетов,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Но он решил: 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Ничуть не меньше прав есть у него. 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И заявил об этом.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Пришел в комиссию и требует совета: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Пущай расскажут мне про кандидатов!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Кто уваженья заслужил? Кто нет?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И должен обходиться без мандатов, 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Чтоб кому попадя, он крестик не  поставил.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0000FF"/>
                </a:solidFill>
                <a:latin typeface="Calibri" pitchFamily="34" charset="0"/>
              </a:rPr>
              <a:t>А может, он совсем не знает правил?</a:t>
            </a:r>
            <a:endParaRPr lang="ru-RU" sz="2400" b="1">
              <a:solidFill>
                <a:srgbClr val="0000FF"/>
              </a:solidFill>
              <a:latin typeface="Calibri" pitchFamily="34" charset="0"/>
            </a:endParaRPr>
          </a:p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бломов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9688" t="2083" r="13401" b="47917"/>
          <a:stretch>
            <a:fillRect/>
          </a:stretch>
        </p:blipFill>
        <p:spPr>
          <a:xfrm rot="4867251">
            <a:off x="1029892" y="-458748"/>
            <a:ext cx="3199938" cy="4823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43208" y="3164681"/>
            <a:ext cx="6000792" cy="3693319"/>
          </a:xfrm>
          <a:prstGeom prst="rect">
            <a:avLst/>
          </a:prstGeom>
          <a:noFill/>
          <a:effectLst>
            <a:softEdge rad="63500"/>
          </a:effectLst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+mn-lt"/>
              </a:rPr>
              <a:t>Он не против был бы голос свой отдать, </a:t>
            </a:r>
            <a:br>
              <a:rPr lang="ru-RU" sz="2400" dirty="0">
                <a:solidFill>
                  <a:srgbClr val="FF0000"/>
                </a:solidFill>
                <a:latin typeface="+mn-lt"/>
              </a:rPr>
            </a:br>
            <a:r>
              <a:rPr lang="ru-RU" sz="2400" dirty="0">
                <a:solidFill>
                  <a:srgbClr val="FF0000"/>
                </a:solidFill>
                <a:latin typeface="+mn-lt"/>
              </a:rPr>
              <a:t>Да с дивана уж давно не может встать:</a:t>
            </a:r>
            <a:br>
              <a:rPr lang="ru-RU" sz="2400" dirty="0">
                <a:solidFill>
                  <a:srgbClr val="FF0000"/>
                </a:solidFill>
                <a:latin typeface="+mn-lt"/>
              </a:rPr>
            </a:br>
            <a:r>
              <a:rPr lang="ru-RU" sz="2400" dirty="0">
                <a:solidFill>
                  <a:srgbClr val="FF0000"/>
                </a:solidFill>
                <a:latin typeface="+mn-lt"/>
              </a:rPr>
              <a:t>Ломит кости, голова болит опять.</a:t>
            </a:r>
            <a:br>
              <a:rPr lang="ru-RU" sz="2400" dirty="0">
                <a:solidFill>
                  <a:srgbClr val="FF0000"/>
                </a:solidFill>
                <a:latin typeface="+mn-lt"/>
              </a:rPr>
            </a:br>
            <a:r>
              <a:rPr lang="ru-RU" sz="2400" dirty="0">
                <a:solidFill>
                  <a:srgbClr val="FF0000"/>
                </a:solidFill>
                <a:latin typeface="+mn-lt"/>
              </a:rPr>
              <a:t>Видно, будут без него голосовать.</a:t>
            </a:r>
            <a:br>
              <a:rPr lang="ru-RU" sz="2400" dirty="0">
                <a:solidFill>
                  <a:srgbClr val="FF0000"/>
                </a:solidFill>
                <a:latin typeface="+mn-lt"/>
              </a:rPr>
            </a:br>
            <a:r>
              <a:rPr lang="ru-RU" sz="2400" b="1" i="1" dirty="0">
                <a:solidFill>
                  <a:srgbClr val="0000FF"/>
                </a:solidFill>
                <a:latin typeface="+mn-lt"/>
              </a:rPr>
              <a:t>Может, есть какой-то выход или нет?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+mn-lt"/>
              </a:rPr>
            </a:br>
            <a:r>
              <a:rPr lang="ru-RU" sz="2400" b="1" i="1" dirty="0">
                <a:solidFill>
                  <a:srgbClr val="0000FF"/>
                </a:solidFill>
                <a:latin typeface="+mn-lt"/>
              </a:rPr>
              <a:t>Вы подумайте и дайте мне ответ!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243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317286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3214688" y="1557338"/>
            <a:ext cx="59293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Он глух и нем, но выбор сделать хочет. 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Нарядный на участок он приходит,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Заходит в зал, находит нужный стол,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Он просит бюллетень, как все, хлопочет, 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Он о рождении свидетельство приносит,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Чтоб было все всерьез…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Его комиссия в кабину не пускает.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0000FF"/>
                </a:solidFill>
                <a:latin typeface="Calibri" pitchFamily="34" charset="0"/>
              </a:rPr>
              <a:t>Чего ей, интересно, не хватает?</a:t>
            </a:r>
          </a:p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м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071546"/>
            <a:ext cx="3114975" cy="416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285750" y="142875"/>
            <a:ext cx="6302375" cy="660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Он слаб и стар, и немощны движенья.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Он написал последнее сказанье,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Хотя глаза уже от напряженья,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Почти не видят… Просто наказанье.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Однако понимаем мы отлично,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Судьба Руси святой ему небезразлична.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Только буквы и строчки сливаются…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Комиссия помочь, конечно, рада,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Но знает – это делать ей не надо.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0000FF"/>
                </a:solidFill>
                <a:latin typeface="Calibri" pitchFamily="34" charset="0"/>
              </a:rPr>
              <a:t>Что делать старцу, надо выход отыскать.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0000FF"/>
                </a:solidFill>
                <a:latin typeface="Calibri" pitchFamily="34" charset="0"/>
              </a:rPr>
              <a:t>И если не помочь, то подсказать?</a:t>
            </a:r>
          </a:p>
          <a:p>
            <a:pPr>
              <a:lnSpc>
                <a:spcPct val="150000"/>
              </a:lnSpc>
            </a:pP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 descr="1306496957704.jpg"/>
          <p:cNvPicPr>
            <a:picLocks noChangeAspect="1"/>
          </p:cNvPicPr>
          <p:nvPr/>
        </p:nvPicPr>
        <p:blipFill>
          <a:blip r:embed="rId2" cstate="print">
            <a:lum bright="66000"/>
          </a:blip>
          <a:srcRect r="15271"/>
          <a:stretch>
            <a:fillRect/>
          </a:stretch>
        </p:blipFill>
        <p:spPr bwMode="auto">
          <a:xfrm>
            <a:off x="0" y="-17463"/>
            <a:ext cx="93218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1389063" y="404813"/>
            <a:ext cx="63325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342900" algn="ctr"/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Страница 3 </a:t>
            </a:r>
          </a:p>
          <a:p>
            <a:pPr indent="-342900" algn="ctr"/>
            <a:r>
              <a:rPr lang="ru-RU" sz="5400" b="1">
                <a:solidFill>
                  <a:srgbClr val="3333CC"/>
                </a:solidFill>
                <a:latin typeface="Calibri" pitchFamily="34" charset="0"/>
              </a:rPr>
              <a:t>Выборы президента</a:t>
            </a:r>
          </a:p>
        </p:txBody>
      </p:sp>
      <p:sp>
        <p:nvSpPr>
          <p:cNvPr id="40964" name="Rectangle 1"/>
          <p:cNvSpPr>
            <a:spLocks noChangeArrowheads="1"/>
          </p:cNvSpPr>
          <p:nvPr/>
        </p:nvSpPr>
        <p:spPr bwMode="auto">
          <a:xfrm>
            <a:off x="611188" y="2924175"/>
            <a:ext cx="82454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«Плохие власти выбираются </a:t>
            </a:r>
          </a:p>
          <a:p>
            <a:pPr algn="r"/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хорошими гражданами… </a:t>
            </a:r>
          </a:p>
          <a:p>
            <a:pPr algn="r"/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не участвующими в голосовании» </a:t>
            </a:r>
            <a:endParaRPr lang="ru-RU" sz="1200" b="1" i="1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i="1">
              <a:solidFill>
                <a:srgbClr val="FF0000"/>
              </a:solidFill>
              <a:latin typeface="Calibri" pitchFamily="34" charset="0"/>
            </a:endParaRPr>
          </a:p>
          <a:p>
            <a:pPr algn="r"/>
            <a:r>
              <a:rPr lang="ru-RU" sz="3200" i="1">
                <a:solidFill>
                  <a:srgbClr val="FF0000"/>
                </a:solidFill>
                <a:latin typeface="Calibri" pitchFamily="34" charset="0"/>
              </a:rPr>
              <a:t>Джордж Нейтан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042988" y="549275"/>
            <a:ext cx="71294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Выборы в древности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195513" y="188913"/>
            <a:ext cx="633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i="1">
                <a:solidFill>
                  <a:srgbClr val="3333CC"/>
                </a:solidFill>
                <a:latin typeface="Calibri" pitchFamily="34" charset="0"/>
              </a:rPr>
              <a:t>Это интересно</a:t>
            </a:r>
          </a:p>
        </p:txBody>
      </p:sp>
      <p:pic>
        <p:nvPicPr>
          <p:cNvPr id="6" name="Рисунок 5" descr="граждане.jpg"/>
          <p:cNvPicPr>
            <a:picLocks noChangeAspect="1"/>
          </p:cNvPicPr>
          <p:nvPr/>
        </p:nvPicPr>
        <p:blipFill>
          <a:blip r:embed="rId2" cstate="print"/>
          <a:srcRect b="4292"/>
          <a:stretch>
            <a:fillRect/>
          </a:stretch>
        </p:blipFill>
        <p:spPr>
          <a:xfrm>
            <a:off x="2123728" y="1124744"/>
            <a:ext cx="4771612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2"/>
          <p:cNvGrpSpPr>
            <a:grpSpLocks/>
          </p:cNvGrpSpPr>
          <p:nvPr/>
        </p:nvGrpSpPr>
        <p:grpSpPr bwMode="auto">
          <a:xfrm>
            <a:off x="5219700" y="1412875"/>
            <a:ext cx="3094038" cy="5160963"/>
            <a:chOff x="5148064" y="1052736"/>
            <a:chExt cx="3094425" cy="5160769"/>
          </a:xfrm>
        </p:grpSpPr>
        <p:pic>
          <p:nvPicPr>
            <p:cNvPr id="1028" name="Picture 4" descr="Картинка 3 из 382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3125" t="1579" r="3125" b="24999"/>
            <a:stretch>
              <a:fillRect/>
            </a:stretch>
          </p:blipFill>
          <p:spPr bwMode="auto">
            <a:xfrm>
              <a:off x="5148064" y="1052736"/>
              <a:ext cx="3094425" cy="38162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1993" name="TextBox 10"/>
            <p:cNvSpPr txBox="1">
              <a:spLocks noChangeArrowheads="1"/>
            </p:cNvSpPr>
            <p:nvPr/>
          </p:nvSpPr>
          <p:spPr bwMode="auto">
            <a:xfrm>
              <a:off x="5220072" y="5013176"/>
              <a:ext cx="295232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CC"/>
                  </a:solidFill>
                  <a:latin typeface="Calibri" pitchFamily="34" charset="0"/>
                </a:rPr>
                <a:t>Франклин Делано </a:t>
              </a:r>
            </a:p>
            <a:p>
              <a:pPr algn="ctr"/>
              <a:r>
                <a:rPr lang="ru-RU" sz="2400" b="1">
                  <a:solidFill>
                    <a:srgbClr val="3333CC"/>
                  </a:solidFill>
                  <a:latin typeface="Calibri" pitchFamily="34" charset="0"/>
                </a:rPr>
                <a:t>Рузвельт</a:t>
              </a:r>
            </a:p>
            <a:p>
              <a:pPr algn="ctr"/>
              <a:r>
                <a:rPr lang="ru-RU" sz="2400">
                  <a:solidFill>
                    <a:srgbClr val="3333CC"/>
                  </a:solidFill>
                  <a:latin typeface="Calibri" pitchFamily="34" charset="0"/>
                </a:rPr>
                <a:t> (1933-1945)</a:t>
              </a:r>
            </a:p>
          </p:txBody>
        </p:sp>
      </p:grpSp>
      <p:grpSp>
        <p:nvGrpSpPr>
          <p:cNvPr id="41987" name="Группа 11"/>
          <p:cNvGrpSpPr>
            <a:grpSpLocks/>
          </p:cNvGrpSpPr>
          <p:nvPr/>
        </p:nvGrpSpPr>
        <p:grpSpPr bwMode="auto">
          <a:xfrm>
            <a:off x="395288" y="1125538"/>
            <a:ext cx="3927475" cy="5486400"/>
            <a:chOff x="179512" y="798337"/>
            <a:chExt cx="3926584" cy="5487176"/>
          </a:xfrm>
        </p:grpSpPr>
        <p:sp>
          <p:nvSpPr>
            <p:cNvPr id="41990" name="TextBox 8"/>
            <p:cNvSpPr txBox="1">
              <a:spLocks noChangeArrowheads="1"/>
            </p:cNvSpPr>
            <p:nvPr/>
          </p:nvSpPr>
          <p:spPr bwMode="auto">
            <a:xfrm>
              <a:off x="179512" y="5085184"/>
              <a:ext cx="345638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CC"/>
                  </a:solidFill>
                  <a:latin typeface="Calibri" pitchFamily="34" charset="0"/>
                </a:rPr>
                <a:t>Джордж Вашингтон </a:t>
              </a:r>
            </a:p>
            <a:p>
              <a:pPr algn="ctr"/>
              <a:r>
                <a:rPr lang="ru-RU" sz="2400">
                  <a:solidFill>
                    <a:srgbClr val="3333CC"/>
                  </a:solidFill>
                  <a:latin typeface="Calibri" pitchFamily="34" charset="0"/>
                </a:rPr>
                <a:t>(1789-1797) –</a:t>
              </a:r>
            </a:p>
            <a:p>
              <a:pPr algn="ctr"/>
              <a:r>
                <a:rPr lang="ru-RU" sz="2400">
                  <a:solidFill>
                    <a:srgbClr val="3333CC"/>
                  </a:solidFill>
                  <a:latin typeface="Calibri" pitchFamily="34" charset="0"/>
                </a:rPr>
                <a:t> первый президент США</a:t>
              </a:r>
            </a:p>
          </p:txBody>
        </p:sp>
        <p:pic>
          <p:nvPicPr>
            <p:cNvPr id="6147" name="Picture 3" descr="C:\Documents and Settings\RU\Мои документы\Мои рисунки\Вашингтон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0000">
              <a:off x="216016" y="798337"/>
              <a:ext cx="3890080" cy="4163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1988" name="TextBox 9"/>
          <p:cNvSpPr txBox="1">
            <a:spLocks noChangeArrowheads="1"/>
          </p:cNvSpPr>
          <p:nvPr/>
        </p:nvSpPr>
        <p:spPr bwMode="auto">
          <a:xfrm>
            <a:off x="1042988" y="620713"/>
            <a:ext cx="7029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Занимательно о президентах</a:t>
            </a:r>
          </a:p>
        </p:txBody>
      </p:sp>
      <p:sp>
        <p:nvSpPr>
          <p:cNvPr id="41989" name="TextBox 13"/>
          <p:cNvSpPr txBox="1">
            <a:spLocks noChangeArrowheads="1"/>
          </p:cNvSpPr>
          <p:nvPr/>
        </p:nvSpPr>
        <p:spPr bwMode="auto">
          <a:xfrm>
            <a:off x="2268538" y="115888"/>
            <a:ext cx="63357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i="1">
                <a:solidFill>
                  <a:srgbClr val="3333CC"/>
                </a:solidFill>
                <a:latin typeface="Calibri" pitchFamily="34" charset="0"/>
              </a:rPr>
              <a:t>Это интересно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Группа 5"/>
          <p:cNvGrpSpPr>
            <a:grpSpLocks/>
          </p:cNvGrpSpPr>
          <p:nvPr/>
        </p:nvGrpSpPr>
        <p:grpSpPr bwMode="auto">
          <a:xfrm>
            <a:off x="5219700" y="620713"/>
            <a:ext cx="3248025" cy="5080000"/>
            <a:chOff x="755576" y="476672"/>
            <a:chExt cx="3248086" cy="5079469"/>
          </a:xfrm>
        </p:grpSpPr>
        <p:pic>
          <p:nvPicPr>
            <p:cNvPr id="5122" name="Picture 2" descr="C:\Documents and Settings\RU\Мои документы\Мои рисунки\Эндрю Джонсон.jpg"/>
            <p:cNvPicPr>
              <a:picLocks noChangeAspect="1" noChangeArrowheads="1"/>
            </p:cNvPicPr>
            <p:nvPr/>
          </p:nvPicPr>
          <p:blipFill>
            <a:blip r:embed="rId2" cstate="print"/>
            <a:srcRect b="3869"/>
            <a:stretch>
              <a:fillRect/>
            </a:stretch>
          </p:blipFill>
          <p:spPr bwMode="auto">
            <a:xfrm>
              <a:off x="755576" y="476672"/>
              <a:ext cx="3248086" cy="4176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3015" name="TextBox 2"/>
            <p:cNvSpPr txBox="1">
              <a:spLocks noChangeArrowheads="1"/>
            </p:cNvSpPr>
            <p:nvPr/>
          </p:nvSpPr>
          <p:spPr bwMode="auto">
            <a:xfrm>
              <a:off x="899592" y="4725144"/>
              <a:ext cx="292895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CC"/>
                  </a:solidFill>
                  <a:latin typeface="Calibri" pitchFamily="34" charset="0"/>
                </a:rPr>
                <a:t>Эндрю Джонсон </a:t>
              </a:r>
            </a:p>
            <a:p>
              <a:pPr algn="ctr"/>
              <a:r>
                <a:rPr lang="ru-RU" sz="2400">
                  <a:solidFill>
                    <a:srgbClr val="3333CC"/>
                  </a:solidFill>
                  <a:latin typeface="Calibri" pitchFamily="34" charset="0"/>
                </a:rPr>
                <a:t>(1865-1869)</a:t>
              </a:r>
            </a:p>
          </p:txBody>
        </p:sp>
      </p:grpSp>
      <p:grpSp>
        <p:nvGrpSpPr>
          <p:cNvPr id="43011" name="Группа 6"/>
          <p:cNvGrpSpPr>
            <a:grpSpLocks/>
          </p:cNvGrpSpPr>
          <p:nvPr/>
        </p:nvGrpSpPr>
        <p:grpSpPr bwMode="auto">
          <a:xfrm>
            <a:off x="827088" y="620713"/>
            <a:ext cx="3502025" cy="5080000"/>
            <a:chOff x="5004048" y="548680"/>
            <a:chExt cx="3286148" cy="4935453"/>
          </a:xfrm>
        </p:grpSpPr>
        <p:pic>
          <p:nvPicPr>
            <p:cNvPr id="4" name="Picture 4" descr="Картинка 4 из 92"/>
            <p:cNvPicPr>
              <a:picLocks noChangeAspect="1" noChangeArrowheads="1"/>
            </p:cNvPicPr>
            <p:nvPr/>
          </p:nvPicPr>
          <p:blipFill>
            <a:blip r:embed="rId3" cstate="print"/>
            <a:srcRect r="8535" b="8801"/>
            <a:stretch>
              <a:fillRect/>
            </a:stretch>
          </p:blipFill>
          <p:spPr bwMode="auto">
            <a:xfrm>
              <a:off x="5004048" y="548680"/>
              <a:ext cx="3141652" cy="40393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3013" name="TextBox 4"/>
            <p:cNvSpPr txBox="1">
              <a:spLocks noChangeArrowheads="1"/>
            </p:cNvSpPr>
            <p:nvPr/>
          </p:nvSpPr>
          <p:spPr bwMode="auto">
            <a:xfrm>
              <a:off x="5004048" y="4653136"/>
              <a:ext cx="328614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3333CC"/>
                  </a:solidFill>
                  <a:latin typeface="Calibri" pitchFamily="34" charset="0"/>
                </a:rPr>
                <a:t>Джеймс </a:t>
              </a:r>
              <a:r>
                <a:rPr lang="ru-RU" sz="2400" b="1" dirty="0" err="1">
                  <a:solidFill>
                    <a:srgbClr val="3333CC"/>
                  </a:solidFill>
                  <a:latin typeface="Calibri" pitchFamily="34" charset="0"/>
                </a:rPr>
                <a:t>Гарфилд</a:t>
              </a:r>
              <a:r>
                <a:rPr lang="ru-RU" sz="2400" b="1" dirty="0">
                  <a:solidFill>
                    <a:srgbClr val="3333CC"/>
                  </a:solidFill>
                  <a:latin typeface="Calibri" pitchFamily="34" charset="0"/>
                </a:rPr>
                <a:t> </a:t>
              </a:r>
            </a:p>
            <a:p>
              <a:pPr algn="ctr"/>
              <a:r>
                <a:rPr lang="ru-RU" sz="2400" dirty="0">
                  <a:solidFill>
                    <a:srgbClr val="3333CC"/>
                  </a:solidFill>
                  <a:latin typeface="Calibri" pitchFamily="34" charset="0"/>
                </a:rPr>
                <a:t>(март-сентябрь 1881)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Группа 6"/>
          <p:cNvGrpSpPr>
            <a:grpSpLocks/>
          </p:cNvGrpSpPr>
          <p:nvPr/>
        </p:nvGrpSpPr>
        <p:grpSpPr bwMode="auto">
          <a:xfrm>
            <a:off x="755650" y="908050"/>
            <a:ext cx="3455988" cy="4719638"/>
            <a:chOff x="5004048" y="908720"/>
            <a:chExt cx="3456384" cy="4719429"/>
          </a:xfrm>
        </p:grpSpPr>
        <p:pic>
          <p:nvPicPr>
            <p:cNvPr id="73732" name="Picture 4" descr="Картинка 6 из 2926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13081" r="19720"/>
            <a:stretch>
              <a:fillRect/>
            </a:stretch>
          </p:blipFill>
          <p:spPr bwMode="auto">
            <a:xfrm>
              <a:off x="5004048" y="908720"/>
              <a:ext cx="3427806" cy="38638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4037" name="TextBox 4"/>
            <p:cNvSpPr txBox="1">
              <a:spLocks noChangeArrowheads="1"/>
            </p:cNvSpPr>
            <p:nvPr/>
          </p:nvSpPr>
          <p:spPr bwMode="auto">
            <a:xfrm>
              <a:off x="5076056" y="4797152"/>
              <a:ext cx="338437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>
                  <a:solidFill>
                    <a:srgbClr val="3333CC"/>
                  </a:solidFill>
                  <a:latin typeface="Calibri" pitchFamily="34" charset="0"/>
                </a:rPr>
                <a:t>Рональд Рейган </a:t>
              </a:r>
            </a:p>
            <a:p>
              <a:pPr algn="ctr"/>
              <a:r>
                <a:rPr lang="ru-RU" sz="2400">
                  <a:solidFill>
                    <a:srgbClr val="3333CC"/>
                  </a:solidFill>
                  <a:latin typeface="Calibri" pitchFamily="34" charset="0"/>
                </a:rPr>
                <a:t>(1981-1989)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684213" y="2636838"/>
            <a:ext cx="35004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>
                <a:solidFill>
                  <a:srgbClr val="3333CC"/>
                </a:solidFill>
                <a:latin typeface="Calibri" pitchFamily="34" charset="0"/>
              </a:rPr>
              <a:t>Михаил Горбачев </a:t>
            </a:r>
            <a:r>
              <a:rPr lang="ru-RU" sz="2800">
                <a:solidFill>
                  <a:srgbClr val="3333CC"/>
                </a:solidFill>
                <a:latin typeface="Calibri" pitchFamily="34" charset="0"/>
              </a:rPr>
              <a:t>– первый и последний президент СССР </a:t>
            </a:r>
          </a:p>
          <a:p>
            <a:pPr algn="r"/>
            <a:r>
              <a:rPr lang="ru-RU" sz="2800">
                <a:solidFill>
                  <a:srgbClr val="3333CC"/>
                </a:solidFill>
                <a:latin typeface="Calibri" pitchFamily="34" charset="0"/>
              </a:rPr>
              <a:t>(15 марта 1990 – </a:t>
            </a:r>
          </a:p>
          <a:p>
            <a:pPr algn="r"/>
            <a:r>
              <a:rPr lang="ru-RU" sz="2800">
                <a:solidFill>
                  <a:srgbClr val="3333CC"/>
                </a:solidFill>
                <a:latin typeface="Calibri" pitchFamily="34" charset="0"/>
              </a:rPr>
              <a:t>25 декабря 1991)</a:t>
            </a:r>
          </a:p>
        </p:txBody>
      </p:sp>
      <p:pic>
        <p:nvPicPr>
          <p:cNvPr id="79878" name="Picture 6" descr="Картинка 33 из 304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643438" y="549275"/>
            <a:ext cx="4284662" cy="563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Картинка 38 из 415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620713"/>
            <a:ext cx="4572000" cy="564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539750" y="1989138"/>
            <a:ext cx="3429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>
                <a:solidFill>
                  <a:srgbClr val="3333CC"/>
                </a:solidFill>
                <a:latin typeface="Calibri" pitchFamily="34" charset="0"/>
              </a:rPr>
              <a:t>Борис Ельцин </a:t>
            </a:r>
            <a:r>
              <a:rPr lang="ru-RU" sz="2800">
                <a:solidFill>
                  <a:srgbClr val="3333CC"/>
                </a:solidFill>
                <a:latin typeface="Calibri" pitchFamily="34" charset="0"/>
              </a:rPr>
              <a:t>стал первым президентом РФ </a:t>
            </a:r>
          </a:p>
          <a:p>
            <a:pPr algn="r"/>
            <a:r>
              <a:rPr lang="ru-RU" sz="2800">
                <a:solidFill>
                  <a:srgbClr val="3333CC"/>
                </a:solidFill>
                <a:latin typeface="Calibri" pitchFamily="34" charset="0"/>
              </a:rPr>
              <a:t>(10 июля 1991-</a:t>
            </a:r>
          </a:p>
          <a:p>
            <a:pPr algn="r"/>
            <a:r>
              <a:rPr lang="ru-RU" sz="2800">
                <a:solidFill>
                  <a:srgbClr val="3333CC"/>
                </a:solidFill>
                <a:latin typeface="Calibri" pitchFamily="34" charset="0"/>
              </a:rPr>
              <a:t>12 декабря 1999)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179388" y="2276475"/>
            <a:ext cx="4000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>
                <a:solidFill>
                  <a:srgbClr val="3333CC"/>
                </a:solidFill>
                <a:latin typeface="Calibri" pitchFamily="34" charset="0"/>
              </a:rPr>
              <a:t>Президент РФ </a:t>
            </a:r>
          </a:p>
          <a:p>
            <a:pPr algn="r"/>
            <a:r>
              <a:rPr lang="ru-RU" sz="2800" b="1">
                <a:solidFill>
                  <a:srgbClr val="3333CC"/>
                </a:solidFill>
                <a:latin typeface="Calibri" pitchFamily="34" charset="0"/>
              </a:rPr>
              <a:t>Дмитрий Медведев </a:t>
            </a:r>
            <a:r>
              <a:rPr lang="ru-RU" sz="2800">
                <a:solidFill>
                  <a:srgbClr val="3333CC"/>
                </a:solidFill>
                <a:latin typeface="Calibri" pitchFamily="34" charset="0"/>
              </a:rPr>
              <a:t>– самый молодой глава российского государства за последние 100 лет</a:t>
            </a:r>
          </a:p>
        </p:txBody>
      </p:sp>
      <p:pic>
        <p:nvPicPr>
          <p:cNvPr id="4098" name="Picture 2" descr="C:\Documents and Settings\RU\Мои документы\Мои рисунк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620713"/>
            <a:ext cx="4214812" cy="561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K:\ПЛАН НА 2018\СЦЕНАРИИ\У тебя есть голос_Выборы_Интеллектуальная игра_Викторина\Ksenia_Sobchak_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024336" cy="41496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5733256"/>
            <a:ext cx="3726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Ксения Собчак</a:t>
            </a:r>
            <a:br>
              <a:rPr lang="ru-RU" dirty="0"/>
            </a:br>
            <a:r>
              <a:rPr lang="ru-RU" dirty="0" smtClean="0"/>
              <a:t>Возраст</a:t>
            </a:r>
            <a:r>
              <a:rPr lang="ru-RU" dirty="0"/>
              <a:t>: 36 лет</a:t>
            </a:r>
            <a:br>
              <a:rPr lang="ru-RU" dirty="0"/>
            </a:br>
            <a:endParaRPr lang="ru-RU" dirty="0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788024" y="5877272"/>
            <a:ext cx="32403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Владимир Путин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Возраст: 65 лет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0902" name="AutoShape 6" descr="&amp;Fcy;&amp;acy;&amp;jcy;&amp;lcy;:Vladimir Putin (2017-07-08).jpg"/>
          <p:cNvSpPr>
            <a:spLocks noChangeAspect="1" noChangeArrowheads="1"/>
          </p:cNvSpPr>
          <p:nvPr/>
        </p:nvSpPr>
        <p:spPr bwMode="auto">
          <a:xfrm>
            <a:off x="144463" y="-2743200"/>
            <a:ext cx="4467225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0903" name="Picture 7" descr="K:\ПЛАН НА 2018\СЦЕНАРИИ\У тебя есть голос_Выборы_Интеллектуальная игра_Викторина\704px-Vladimir_Putin_(2017-07-0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80728"/>
            <a:ext cx="3600400" cy="46027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260648"/>
            <a:ext cx="79579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Кандидаты</a:t>
            </a:r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на должность Президента Российской Федерации в 2018 году: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K:\ПЛАН НА 2018\СЦЕНАРИИ\У тебя есть голос_Выборы_Интеллектуальная игра_Викторина\грудин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0"/>
            <a:ext cx="1800199" cy="27509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68960"/>
            <a:ext cx="1912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Павел </a:t>
            </a:r>
            <a:r>
              <a:rPr lang="ru-RU" dirty="0" err="1" smtClean="0"/>
              <a:t>Грудинин</a:t>
            </a:r>
            <a:endParaRPr lang="ru-RU" dirty="0" smtClean="0"/>
          </a:p>
          <a:p>
            <a:r>
              <a:rPr lang="ru-RU" dirty="0" smtClean="0"/>
              <a:t>Возраст</a:t>
            </a:r>
            <a:r>
              <a:rPr lang="ru-RU" dirty="0"/>
              <a:t>: 57 </a:t>
            </a:r>
            <a:r>
              <a:rPr lang="ru-RU" dirty="0" smtClean="0"/>
              <a:t>лет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2852936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Владимир </a:t>
            </a:r>
            <a:r>
              <a:rPr lang="ru-RU" dirty="0" smtClean="0"/>
              <a:t>Жириновский</a:t>
            </a:r>
          </a:p>
          <a:p>
            <a:r>
              <a:rPr lang="ru-RU" dirty="0" smtClean="0"/>
              <a:t>Возраст: 71 год</a:t>
            </a:r>
            <a:endParaRPr lang="ru-RU" dirty="0"/>
          </a:p>
        </p:txBody>
      </p:sp>
      <p:pic>
        <p:nvPicPr>
          <p:cNvPr id="108547" name="Picture 3" descr="K:\ПЛАН НА 2018\СЦЕНАРИИ\У тебя есть голос_Выборы_Интеллектуальная игра_Викторина\жиринов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4664"/>
            <a:ext cx="3601963" cy="23992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55776" y="2996952"/>
            <a:ext cx="264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Григорий </a:t>
            </a:r>
            <a:r>
              <a:rPr lang="ru-RU" dirty="0" smtClean="0"/>
              <a:t>Явлинский</a:t>
            </a:r>
          </a:p>
          <a:p>
            <a:r>
              <a:rPr lang="ru-RU" dirty="0"/>
              <a:t>Возраст: 65 </a:t>
            </a:r>
            <a:r>
              <a:rPr lang="ru-RU" dirty="0" smtClean="0"/>
              <a:t>лет</a:t>
            </a:r>
            <a:endParaRPr lang="ru-RU" dirty="0"/>
          </a:p>
        </p:txBody>
      </p:sp>
      <p:pic>
        <p:nvPicPr>
          <p:cNvPr id="108548" name="Picture 4" descr="K:\ПЛАН НА 2018\СЦЕНАРИИ\У тебя есть голос_Выборы_Интеллектуальная игра_Викторина\явлинский.jpg"/>
          <p:cNvPicPr>
            <a:picLocks noChangeAspect="1" noChangeArrowheads="1"/>
          </p:cNvPicPr>
          <p:nvPr/>
        </p:nvPicPr>
        <p:blipFill>
          <a:blip r:embed="rId4" cstate="print"/>
          <a:srcRect l="51281" t="10810" r="6434" b="5757"/>
          <a:stretch>
            <a:fillRect/>
          </a:stretch>
        </p:blipFill>
        <p:spPr bwMode="auto">
          <a:xfrm>
            <a:off x="2987824" y="188640"/>
            <a:ext cx="2160240" cy="2839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165305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Борис </a:t>
            </a:r>
            <a:r>
              <a:rPr lang="ru-RU" dirty="0" smtClean="0"/>
              <a:t>Титов</a:t>
            </a:r>
          </a:p>
          <a:p>
            <a:r>
              <a:rPr lang="ru-RU" dirty="0" smtClean="0"/>
              <a:t>Возраст: 57 лет</a:t>
            </a:r>
            <a:endParaRPr lang="ru-RU" dirty="0"/>
          </a:p>
        </p:txBody>
      </p:sp>
      <p:pic>
        <p:nvPicPr>
          <p:cNvPr id="108549" name="Picture 5" descr="K:\ПЛАН НА 2018\СЦЕНАРИИ\У тебя есть голос_Выборы_Интеллектуальная игра_Викторина\ти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1543862" cy="22916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27784" y="6211669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Максим </a:t>
            </a:r>
            <a:r>
              <a:rPr lang="ru-RU" dirty="0" err="1" smtClean="0"/>
              <a:t>Сурайкин</a:t>
            </a:r>
            <a:endParaRPr lang="ru-RU" dirty="0" smtClean="0"/>
          </a:p>
          <a:p>
            <a:r>
              <a:rPr lang="ru-RU" dirty="0"/>
              <a:t>Возраст: 39 </a:t>
            </a:r>
            <a:r>
              <a:rPr lang="ru-RU" dirty="0" smtClean="0"/>
              <a:t>лет</a:t>
            </a:r>
            <a:endParaRPr lang="ru-RU" dirty="0"/>
          </a:p>
        </p:txBody>
      </p:sp>
      <p:pic>
        <p:nvPicPr>
          <p:cNvPr id="108550" name="Picture 6" descr="K:\ПЛАН НА 2018\СЦЕНАРИИ\У тебя есть голос_Выборы_Интеллектуальная игра_Викторина\максим сурайкин.jpg"/>
          <p:cNvPicPr>
            <a:picLocks noChangeAspect="1" noChangeArrowheads="1"/>
          </p:cNvPicPr>
          <p:nvPr/>
        </p:nvPicPr>
        <p:blipFill>
          <a:blip r:embed="rId6" cstate="print"/>
          <a:srcRect r="48719" b="-15"/>
          <a:stretch>
            <a:fillRect/>
          </a:stretch>
        </p:blipFill>
        <p:spPr bwMode="auto">
          <a:xfrm>
            <a:off x="2843808" y="3717032"/>
            <a:ext cx="1940012" cy="2520280"/>
          </a:xfrm>
          <a:prstGeom prst="rect">
            <a:avLst/>
          </a:prstGeom>
          <a:noFill/>
        </p:spPr>
      </p:pic>
      <p:pic>
        <p:nvPicPr>
          <p:cNvPr id="108551" name="Picture 7" descr="K:\ПЛАН НА 2018\СЦЕНАРИИ\У тебя есть голос_Выборы_Интеллектуальная игра_Викторина\сергей бабури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3573016"/>
            <a:ext cx="1725166" cy="254098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796136" y="6165304"/>
            <a:ext cx="19128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Бабурин </a:t>
            </a:r>
            <a:r>
              <a:rPr lang="ru-RU" dirty="0" smtClean="0"/>
              <a:t>Сергей</a:t>
            </a:r>
          </a:p>
          <a:p>
            <a:r>
              <a:rPr lang="ru-RU" dirty="0" smtClean="0"/>
              <a:t>Возраст: 59 лет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Documents and Settings\Loner\Мои документы\Мои рисунки\c65fb9314d250e1e1a7b0e8984b667c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51520" y="260648"/>
            <a:ext cx="8662890" cy="6309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0113" y="3573463"/>
            <a:ext cx="23320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3333CC"/>
                </a:solidFill>
                <a:latin typeface="Calibri" pitchFamily="34" charset="0"/>
              </a:rPr>
              <a:t>Викторина</a:t>
            </a:r>
          </a:p>
        </p:txBody>
      </p:sp>
      <p:sp>
        <p:nvSpPr>
          <p:cNvPr id="51204" name="TextBox 2"/>
          <p:cNvSpPr txBox="1">
            <a:spLocks noChangeArrowheads="1"/>
          </p:cNvSpPr>
          <p:nvPr/>
        </p:nvSpPr>
        <p:spPr bwMode="auto">
          <a:xfrm rot="-697532">
            <a:off x="409575" y="889000"/>
            <a:ext cx="55864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Я выбираю президента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684213" y="692150"/>
            <a:ext cx="7704137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Что означает термин «президент»?</a:t>
            </a:r>
          </a:p>
          <a:p>
            <a:pPr algn="just"/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rgbClr val="0000FF"/>
                </a:solidFill>
                <a:latin typeface="Calibri" pitchFamily="34" charset="0"/>
                <a:hlinkClick r:id="rId2" action="ppaction://hlinksldjump"/>
              </a:rPr>
              <a:t>Идущий вперед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rgbClr val="0000FF"/>
                </a:solidFill>
                <a:latin typeface="Calibri" pitchFamily="34" charset="0"/>
                <a:hlinkClick r:id="rId3" action="ppaction://hlinksldjump"/>
              </a:rPr>
              <a:t>Сидящий впереди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rgbClr val="0000FF"/>
                </a:solidFill>
                <a:latin typeface="Calibri" pitchFamily="34" charset="0"/>
                <a:hlinkClick r:id="rId2" action="ppaction://hlinksldjump"/>
              </a:rPr>
              <a:t>Стоящий впереди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8640"/>
            <a:ext cx="9144000" cy="6550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611188" y="981075"/>
            <a:ext cx="817245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В какой стране зародился институт президентства?</a:t>
            </a:r>
          </a:p>
          <a:p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>
                <a:solidFill>
                  <a:srgbClr val="0000FF"/>
                </a:solidFill>
                <a:latin typeface="Calibri" pitchFamily="34" charset="0"/>
                <a:hlinkClick r:id="rId2" action="ppaction://hlinksldjump"/>
              </a:rPr>
              <a:t> В Англии</a:t>
            </a:r>
            <a:endParaRPr lang="ru-RU" sz="3600" b="1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  <a:hlinkClick r:id="rId2" action="ppaction://hlinksldjump"/>
              </a:rPr>
              <a:t>Во Франции</a:t>
            </a:r>
            <a:endParaRPr lang="ru-RU" sz="3600" b="1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  <a:hlinkClick r:id="rId3" action="ppaction://hlinksldjump"/>
              </a:rPr>
              <a:t>В США </a:t>
            </a:r>
            <a:endParaRPr lang="ru-RU" sz="3600" b="1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900113" y="1052513"/>
            <a:ext cx="763270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	В каком году в РФ был введён институт президентства? </a:t>
            </a:r>
          </a:p>
          <a:p>
            <a:pPr algn="just"/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  <a:hlinkClick r:id="rId2" action="ppaction://hlinksldjump"/>
              </a:rPr>
              <a:t>1988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  <a:hlinkClick r:id="rId3" action="ppaction://hlinksldjump"/>
              </a:rPr>
              <a:t>1991</a:t>
            </a:r>
            <a:endParaRPr lang="ru-RU" sz="3600" b="1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  <a:hlinkClick r:id="rId2" action="ppaction://hlinksldjump"/>
              </a:rPr>
              <a:t>1996 </a:t>
            </a:r>
            <a:endParaRPr lang="ru-RU" sz="3600" b="1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684213" y="765175"/>
            <a:ext cx="7993062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	В каком возрасте вы можете стать кандидатом на пост президента РФ? </a:t>
            </a:r>
          </a:p>
          <a:p>
            <a:pPr algn="just"/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rgbClr val="0000FF"/>
                </a:solidFill>
                <a:latin typeface="Calibri" pitchFamily="34" charset="0"/>
                <a:hlinkClick r:id="rId2" action="ppaction://hlinksldjump"/>
              </a:rPr>
              <a:t>18 лет 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rgbClr val="0000FF"/>
                </a:solidFill>
                <a:latin typeface="Calibri" pitchFamily="34" charset="0"/>
                <a:hlinkClick r:id="rId2" action="ppaction://hlinksldjump"/>
              </a:rPr>
              <a:t>21 год 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rgbClr val="0000FF"/>
                </a:solidFill>
                <a:latin typeface="Calibri" pitchFamily="34" charset="0"/>
                <a:hlinkClick r:id="rId3" action="ppaction://hlinksldjump"/>
              </a:rPr>
              <a:t>35 лет 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611560" y="836712"/>
            <a:ext cx="8208913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6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	Президентом Российской Федерации может быть избран гражданин Российской Федерации, постоянно проживающий в Российской Федерации не менее…</a:t>
            </a:r>
          </a:p>
          <a:p>
            <a:pPr marL="0" lvl="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srgbClr val="FF0000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10 лет 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15 лет 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20 лет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611188" y="908050"/>
            <a:ext cx="8208962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	Какой процент от принявших участие в голосовании должен набрать кандидат в президенты РФ, чтобы победить на выборах? </a:t>
            </a:r>
          </a:p>
          <a:p>
            <a:pPr algn="just">
              <a:defRPr/>
            </a:pPr>
            <a:endParaRPr lang="ru-RU" sz="2800" b="1" dirty="0">
              <a:solidFill>
                <a:srgbClr val="FF0000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30% 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более 50 % 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75% 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908646"/>
            <a:ext cx="820896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	 Как в официальных документах пишется слово «президент», если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оно употребляется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для обозначения главы РФ?</a:t>
            </a:r>
          </a:p>
          <a:p>
            <a:pPr algn="just">
              <a:defRPr/>
            </a:pPr>
            <a:endParaRPr lang="ru-RU" sz="2800" b="1" dirty="0">
              <a:solidFill>
                <a:srgbClr val="FF0000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Жирным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hlinkClick r:id="rId2" action="ppaction://hlinksldjump"/>
              </a:rPr>
              <a:t>шрифтом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С прописной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hlinkClick r:id="rId3" action="ppaction://hlinksldjump"/>
              </a:rPr>
              <a:t>буквы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Всеми прописными буквами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1124089"/>
            <a:ext cx="820896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Как называется ежегодное обращение Президента к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стране, которое определяет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основные направления внутренней и внешней политики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?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Послание 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Наставление 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Разъяснение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1339533"/>
            <a:ext cx="820896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Кто из глав нашей страны по своей основной профессии был строителем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?</a:t>
            </a: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Д.А. Медведев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Б.Н. Ельцин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В.В. Путин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1339533"/>
            <a:ext cx="820896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Когда В.В. Путин был избран на свой первый президентский срок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?</a:t>
            </a: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26 марта 2000 года 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14 марта 2004 года 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7 мая 2008 года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77650"/>
            <a:ext cx="8208962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Как называется ежегодная телепередача, в ходе которой президент,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а ранее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премьер-министр Российской Федерации Владимир Владимирович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Путин отвечает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на вопросы населения России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?</a:t>
            </a: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Круглый стол с Владимиром Путиным 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Прямая линия с Владимиром Путиным </a:t>
            </a:r>
            <a:endParaRPr lang="ru-RU" sz="3600" b="1" dirty="0">
              <a:solidFill>
                <a:srgbClr val="0000FF"/>
              </a:solidFill>
              <a:latin typeface="+mn-lt"/>
              <a:hlinkClick r:id="rId2" action="ppaction://hlinksldjump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+mn-lt"/>
                <a:hlinkClick r:id="rId2" action="ppaction://hlinksldjump"/>
              </a:rPr>
              <a:t>«Что</a:t>
            </a: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? Где? Когда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hlinkClick r:id="rId2" action="ppaction://hlinksldjump"/>
              </a:rPr>
              <a:t>?» </a:t>
            </a: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с Владимиром Путиным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571500" y="571500"/>
            <a:ext cx="771525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3333CC"/>
                </a:solidFill>
                <a:latin typeface="Calibri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Кто из перечисленных лиц мог считаться гражданином  античного государства и участвовать в его политической жизни?</a:t>
            </a:r>
          </a:p>
          <a:p>
            <a:endParaRPr lang="ru-RU" sz="3600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dirty="0">
                <a:solidFill>
                  <a:srgbClr val="FF0000"/>
                </a:solidFill>
                <a:latin typeface="Calibri" pitchFamily="34" charset="0"/>
                <a:hlinkClick r:id="rId2" action="ppaction://hlinksldjump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  <a:hlinkClick r:id="rId3" action="ppaction://hlinksldjump"/>
              </a:rPr>
              <a:t>Патриции</a:t>
            </a:r>
            <a:endParaRPr lang="ru-RU" sz="36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 dirty="0">
                <a:solidFill>
                  <a:srgbClr val="FF0000"/>
                </a:solidFill>
                <a:latin typeface="Calibri" pitchFamily="34" charset="0"/>
                <a:hlinkClick r:id="rId3" action="ppaction://hlinksldjump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  <a:hlinkClick r:id="rId4" action="ppaction://hlinksldjump"/>
              </a:rPr>
              <a:t>Женщины</a:t>
            </a:r>
            <a:endParaRPr lang="ru-RU" sz="36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 dirty="0">
                <a:solidFill>
                  <a:srgbClr val="FF0000"/>
                </a:solidFill>
                <a:latin typeface="Calibri" pitchFamily="34" charset="0"/>
                <a:hlinkClick r:id="rId3" action="ppaction://hlinksldjump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  <a:hlinkClick r:id="rId4" action="ppaction://hlinksldjump"/>
              </a:rPr>
              <a:t>Иностранцы</a:t>
            </a:r>
            <a:endParaRPr lang="ru-RU" sz="36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2000" dirty="0">
              <a:solidFill>
                <a:srgbClr val="33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1339534"/>
            <a:ext cx="820896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Какой вид спорта пока ещё не освоен Владимиром Путиным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?</a:t>
            </a: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Дзюдо 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Фигурное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hlinkClick r:id="rId3" action="ppaction://hlinksldjump"/>
              </a:rPr>
              <a:t>катание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Хоккей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693203"/>
            <a:ext cx="8208962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Президент Путин принял участие в проекте «Полет надежды».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Он полетел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во главе стаи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стерхов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(белых журавлей), выращенных в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неволе, чтобы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показать им маршрут перелета. На чем летел Владимир Путин?</a:t>
            </a:r>
            <a:endParaRPr lang="ru-RU" sz="2800" b="1" dirty="0" smtClean="0">
              <a:solidFill>
                <a:srgbClr val="FF0000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На воздушном шаре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На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hlinkClick r:id="rId3" action="ppaction://hlinksldjump"/>
              </a:rPr>
              <a:t>дельтаплане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На вертолёте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1339534"/>
            <a:ext cx="820896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Какие по счету президентские выборы РФ состоятся в марте 2018 года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?</a:t>
            </a: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+mn-lt"/>
                <a:hlinkClick r:id="rId2" action="ppaction://hlinksldjump"/>
              </a:rPr>
              <a:t>Пятые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+mn-lt"/>
                <a:hlinkClick r:id="rId2" action="ppaction://hlinksldjump"/>
              </a:rPr>
              <a:t>Шестые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Седьмые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1339534"/>
            <a:ext cx="820896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На сколько лет будет избран Президент Российской Федерации в 2018 году?</a:t>
            </a:r>
            <a:endParaRPr lang="ru-RU" sz="2800" b="1" dirty="0" smtClean="0">
              <a:solidFill>
                <a:srgbClr val="FF0000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На 5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hlinkClick r:id="rId2" action="ppaction://hlinksldjump"/>
              </a:rPr>
              <a:t>лет</a:t>
            </a: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На 6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hlinkClick r:id="rId3" action="ppaction://hlinksldjump"/>
              </a:rPr>
              <a:t>лет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На 4 года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1339534"/>
            <a:ext cx="820896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Сколько сроков подряд можно быть Президентом РФ?</a:t>
            </a:r>
            <a:endParaRPr lang="ru-RU" sz="2800" b="1" dirty="0" smtClean="0">
              <a:solidFill>
                <a:srgbClr val="FF0000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Один 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Два 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Нет ограничений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1339535"/>
            <a:ext cx="820896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Как называется отказ граждан от участия в выборах и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политической деятельности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?</a:t>
            </a:r>
            <a:endParaRPr lang="ru-RU" sz="2800" b="1" dirty="0" smtClean="0">
              <a:solidFill>
                <a:srgbClr val="FF0000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Бойкот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Абсентеизм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Нигилизм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1339536"/>
            <a:ext cx="820896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Какой знак нужно нанести в квадрат бюллетеня напротив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фамилии выбираемого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кандидата?</a:t>
            </a:r>
            <a:endParaRPr lang="ru-RU" sz="2800" b="1" dirty="0" smtClean="0">
              <a:solidFill>
                <a:srgbClr val="FF0000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Крестик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Галочку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Любой знак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1124093"/>
            <a:ext cx="820896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Как называется торжественная процедура вступления в должность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главы государства –Президента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?</a:t>
            </a:r>
            <a:endParaRPr lang="ru-RU" sz="2800" b="1" dirty="0" smtClean="0">
              <a:solidFill>
                <a:srgbClr val="FF0000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Инициализация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Инаугурация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Импичмент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1339537"/>
            <a:ext cx="820896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Как называется официальная и торжественная клятва в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верности Президента?</a:t>
            </a: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Обращение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Присяга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Гарантия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924039"/>
            <a:ext cx="820896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С какого момента избранный Президент вступает в должность?</a:t>
            </a:r>
            <a:endParaRPr lang="ru-RU" sz="2800" b="1" dirty="0" smtClean="0">
              <a:solidFill>
                <a:srgbClr val="FF0000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После объявления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hlinkClick r:id="rId2" action="ppaction://hlinksldjump"/>
              </a:rPr>
              <a:t>результатов голосования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3" action="ppaction://hlinksldjump"/>
              </a:rPr>
              <a:t>С момента принятия присяги</a:t>
            </a:r>
            <a:endParaRPr lang="ru-RU" sz="3600" b="1" dirty="0" smtClean="0">
              <a:solidFill>
                <a:srgbClr val="0000FF"/>
              </a:solidFill>
              <a:latin typeface="+mn-lt"/>
            </a:endParaRPr>
          </a:p>
          <a:p>
            <a:pPr indent="41275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0000FF"/>
                </a:solidFill>
                <a:latin typeface="+mn-lt"/>
                <a:hlinkClick r:id="rId2" action="ppaction://hlinksldjump"/>
              </a:rPr>
              <a:t>На следующий день после выборов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95288" y="473075"/>
            <a:ext cx="77866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Гражданином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3333CC"/>
                </a:solidFill>
                <a:latin typeface="Calibri" pitchFamily="34" charset="0"/>
                <a:cs typeface="Times New Roman" pitchFamily="18" charset="0"/>
              </a:rPr>
              <a:t>в античном мире называли человека, обладавшего </a:t>
            </a:r>
          </a:p>
          <a:p>
            <a:pPr algn="just">
              <a:buFont typeface="Arial" charset="0"/>
              <a:buChar char="•"/>
            </a:pPr>
            <a:r>
              <a:rPr lang="ru-RU" sz="2800">
                <a:solidFill>
                  <a:srgbClr val="3333CC"/>
                </a:solidFill>
                <a:latin typeface="Calibri" pitchFamily="34" charset="0"/>
                <a:cs typeface="Times New Roman" pitchFamily="18" charset="0"/>
              </a:rPr>
              <a:t>  правом на земельную собственность,</a:t>
            </a:r>
          </a:p>
          <a:p>
            <a:pPr algn="just">
              <a:buFont typeface="Arial" charset="0"/>
              <a:buChar char="•"/>
            </a:pPr>
            <a:r>
              <a:rPr lang="ru-RU" sz="2800">
                <a:solidFill>
                  <a:srgbClr val="3333CC"/>
                </a:solidFill>
                <a:latin typeface="Calibri" pitchFamily="34" charset="0"/>
                <a:cs typeface="Times New Roman" pitchFamily="18" charset="0"/>
              </a:rPr>
              <a:t>  правом на участие в защите родных рубежей,</a:t>
            </a:r>
          </a:p>
          <a:p>
            <a:pPr algn="just">
              <a:buFont typeface="Arial" charset="0"/>
              <a:buChar char="•"/>
            </a:pPr>
            <a:r>
              <a:rPr lang="ru-RU" sz="2800">
                <a:solidFill>
                  <a:srgbClr val="3333CC"/>
                </a:solidFill>
                <a:latin typeface="Calibri" pitchFamily="34" charset="0"/>
                <a:cs typeface="Times New Roman" pitchFamily="18" charset="0"/>
              </a:rPr>
              <a:t>  правом на  участие в политической жизни, то  есть в управлении обществом.</a:t>
            </a:r>
            <a:endParaRPr lang="ru-RU" sz="2800">
              <a:solidFill>
                <a:srgbClr val="3333CC"/>
              </a:solidFill>
              <a:latin typeface="Calibri" pitchFamily="34" charset="0"/>
            </a:endParaRPr>
          </a:p>
        </p:txBody>
      </p:sp>
      <p:pic>
        <p:nvPicPr>
          <p:cNvPr id="12291" name="Picture 2" descr="G:\избирательное право\выборы картинки\гражданин Рима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2708275"/>
            <a:ext cx="218281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1"/>
          <p:cNvSpPr>
            <a:spLocks noChangeArrowheads="1"/>
          </p:cNvSpPr>
          <p:nvPr/>
        </p:nvSpPr>
        <p:spPr bwMode="auto">
          <a:xfrm rot="-935025">
            <a:off x="250825" y="1052513"/>
            <a:ext cx="787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Это правильный ответ!</a:t>
            </a:r>
          </a:p>
        </p:txBody>
      </p:sp>
      <p:pic>
        <p:nvPicPr>
          <p:cNvPr id="67587" name="Рисунок 3" descr="0_d290_6d58fe40_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24923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lastslideviewed" highlightClick="1"/>
          </p:cNvPr>
          <p:cNvSpPr/>
          <p:nvPr/>
        </p:nvSpPr>
        <p:spPr>
          <a:xfrm>
            <a:off x="7667625" y="6021388"/>
            <a:ext cx="936625" cy="576262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ndAc>
      <p:stSnd>
        <p:snd r:embed="rId2" name="ура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 rot="-609380">
            <a:off x="785813" y="4152900"/>
            <a:ext cx="7489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3333CC"/>
                </a:solidFill>
                <a:latin typeface="Calibri" pitchFamily="34" charset="0"/>
              </a:rPr>
              <a:t>Вы ошиблись!</a:t>
            </a:r>
          </a:p>
        </p:txBody>
      </p:sp>
      <p:pic>
        <p:nvPicPr>
          <p:cNvPr id="68611" name="Рисунок 3" descr="smile-14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1889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lastslideviewed" highlightClick="1"/>
          </p:cNvPr>
          <p:cNvSpPr/>
          <p:nvPr/>
        </p:nvSpPr>
        <p:spPr>
          <a:xfrm>
            <a:off x="7524750" y="5876925"/>
            <a:ext cx="935038" cy="576263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ndAc>
      <p:stSnd>
        <p:snd r:embed="rId2" name="boo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494116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подготовила: библиотекарь </a:t>
            </a:r>
            <a:r>
              <a:rPr lang="ru-RU" dirty="0" err="1" smtClean="0"/>
              <a:t>Курлекской</a:t>
            </a:r>
            <a:r>
              <a:rPr lang="ru-RU" dirty="0" smtClean="0"/>
              <a:t> сельской библиотеки Татьяна Анисимова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9636" y="2967335"/>
            <a:ext cx="8644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  <a:r>
              <a:rPr lang="ru-RU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86439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3333CC"/>
                </a:solidFill>
                <a:latin typeface="Calibri" pitchFamily="34" charset="0"/>
              </a:rPr>
              <a:t>	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В древнем Риме так назывался один из высших органов государственной власти. В России его учредил Петр Ι в 1711 году, как «правительствующий орган для управления…», в полномочие которого входило «попечение о правосудии, об устройстве  государственных доходов, общем управлении, о торговле и хозяйстве». </a:t>
            </a:r>
          </a:p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	О каком органе власти идет речь? 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71500" y="3714750"/>
            <a:ext cx="521493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hlinkClick r:id="rId2" action="ppaction://hlinksldjump"/>
              </a:rPr>
              <a:t>Народное собрание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>
                <a:solidFill>
                  <a:srgbClr val="FF0000"/>
                </a:solidFill>
                <a:latin typeface="Calibri" pitchFamily="34" charset="0"/>
                <a:hlinkClick r:id="rId3" action="ppaction://hlinksldjump"/>
              </a:rPr>
              <a:t>  Сенат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hlinkClick r:id="rId2" action="ppaction://hlinksldjump"/>
              </a:rPr>
              <a:t>Синод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%D0%A1%D0%B5%D0%BD%D0%B0%D1%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350" y="2428875"/>
            <a:ext cx="46926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500563" y="5903913"/>
            <a:ext cx="4429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3333CC"/>
                </a:solidFill>
                <a:latin typeface="Calibri" pitchFamily="34" charset="0"/>
              </a:rPr>
              <a:t>	</a:t>
            </a:r>
            <a:r>
              <a:rPr lang="ru-RU" sz="2800" b="1">
                <a:solidFill>
                  <a:srgbClr val="3333CC"/>
                </a:solidFill>
                <a:latin typeface="Calibri" pitchFamily="34" charset="0"/>
              </a:rPr>
              <a:t>Правительствующий сенат  России</a:t>
            </a:r>
            <a:endParaRPr lang="ru-RU">
              <a:latin typeface="Calibri" pitchFamily="34" charset="0"/>
            </a:endParaRPr>
          </a:p>
        </p:txBody>
      </p:sp>
      <p:pic>
        <p:nvPicPr>
          <p:cNvPr id="14340" name="Рисунок 3" descr="recorduri-coverinteri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9538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42875" y="3071813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33CC"/>
                </a:solidFill>
                <a:latin typeface="Calibri" pitchFamily="34" charset="0"/>
              </a:rPr>
              <a:t>Сенат в Древнем Риме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428625" y="357188"/>
            <a:ext cx="8358188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3333CC"/>
                </a:solidFill>
                <a:latin typeface="Calibri" pitchFamily="34" charset="0"/>
              </a:rPr>
              <a:t> 	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В Древнем Риме гражданин, пожелавший баллотироваться в органы власти, после внесения его имени в список кандидатов, облачался в тогу и отправлялся на площади и базары, прося поддержку у избирателей. </a:t>
            </a:r>
          </a:p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	Какого цвета была одежда кандидата?</a:t>
            </a:r>
          </a:p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	 Что символизировал этот цвет? </a:t>
            </a:r>
          </a:p>
          <a:p>
            <a:pPr algn="just"/>
            <a:endParaRPr lang="ru-RU" sz="2800">
              <a:solidFill>
                <a:srgbClr val="3333CC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6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600">
                <a:solidFill>
                  <a:srgbClr val="FF0000"/>
                </a:solidFill>
                <a:latin typeface="Calibri" pitchFamily="34" charset="0"/>
                <a:hlinkClick r:id="rId2" action="ppaction://hlinksldjump"/>
              </a:rPr>
              <a:t>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hlinkClick r:id="rId2" action="ppaction://hlinksldjump"/>
              </a:rPr>
              <a:t>Синяя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600" b="1">
                <a:solidFill>
                  <a:srgbClr val="FF0000"/>
                </a:solidFill>
                <a:latin typeface="Calibri" pitchFamily="34" charset="0"/>
                <a:hlinkClick r:id="rId3" action="ppaction://hlinksldjump"/>
              </a:rPr>
              <a:t> 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hlinkClick r:id="rId2" action="ppaction://hlinksldjump"/>
              </a:rPr>
              <a:t>Черная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hlinkClick r:id="rId4" action="ppaction://hlinksldjump"/>
              </a:rPr>
              <a:t> Белая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ru-RU" sz="2800">
              <a:solidFill>
                <a:srgbClr val="33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У тебя есть гол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 тебя есть голос</Template>
  <TotalTime>496</TotalTime>
  <Words>827</Words>
  <Application>Microsoft Office PowerPoint</Application>
  <PresentationFormat>Экран (4:3)</PresentationFormat>
  <Paragraphs>231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У тебя есть голос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22</cp:revision>
  <dcterms:created xsi:type="dcterms:W3CDTF">2018-03-11T08:07:51Z</dcterms:created>
  <dcterms:modified xsi:type="dcterms:W3CDTF">2018-03-12T02:28:36Z</dcterms:modified>
</cp:coreProperties>
</file>